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5" r:id="rId5"/>
    <p:sldId id="281" r:id="rId6"/>
    <p:sldId id="276" r:id="rId7"/>
    <p:sldId id="273" r:id="rId8"/>
    <p:sldId id="274" r:id="rId9"/>
    <p:sldId id="277" r:id="rId10"/>
    <p:sldId id="278" r:id="rId11"/>
    <p:sldId id="269" r:id="rId12"/>
    <p:sldId id="280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F141"/>
    <a:srgbClr val="FCF26A"/>
    <a:srgbClr val="E0E450"/>
    <a:srgbClr val="F4F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907869" y="6338026"/>
            <a:ext cx="2743200" cy="365125"/>
          </a:xfrm>
        </p:spPr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999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3700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644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486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109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44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7910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86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786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dirty="0" smtClean="0"/>
              <a:t>Kliknite ikonu da biste dodali  sliku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890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40324-576C-4FE2-B24D-BA050561B8FE}" type="datetimeFigureOut">
              <a:rPr lang="hr-HR" smtClean="0"/>
              <a:t>25.10.2020.</a:t>
            </a:fld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73B2-212B-47B3-B11B-D31F08B32614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7" name="Pravokutnik 6"/>
          <p:cNvSpPr/>
          <p:nvPr userDrawn="1"/>
        </p:nvSpPr>
        <p:spPr>
          <a:xfrm>
            <a:off x="0" y="6355635"/>
            <a:ext cx="12192000" cy="480593"/>
          </a:xfrm>
          <a:prstGeom prst="rect">
            <a:avLst/>
          </a:prstGeom>
          <a:solidFill>
            <a:srgbClr val="F4F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75063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787" y="6380287"/>
            <a:ext cx="1646026" cy="43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dafb35df-2ba6-41cc-8541-18bd19e08dfe/assets/interactivity/kviz_a_2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hyperlink" Target="https://www.e-sfera.hr/dodatni-digitalni-sadrzaji/dafb35df-2ba6-41cc-8541-18bd19e08dfe/assets/video/nc3_t2_period_i_frekvencija.mp4" TargetMode="Externa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72493" y="2785017"/>
            <a:ext cx="9144000" cy="1655762"/>
          </a:xfrm>
        </p:spPr>
        <p:txBody>
          <a:bodyPr>
            <a:normAutofit/>
          </a:bodyPr>
          <a:lstStyle/>
          <a:p>
            <a:r>
              <a:rPr lang="hr-HR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Opis vala </a:t>
            </a:r>
            <a:endParaRPr lang="hr-HR" sz="5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8472196" y="5411755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ef" panose="00000500000000000000" pitchFamily="2" charset="-79"/>
              </a:rPr>
              <a:t>VALOVI  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ef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4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5009" y="1401102"/>
            <a:ext cx="9674508" cy="131818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800" dirty="0">
                <a:cs typeface="Arial" pitchFamily="34" charset="0"/>
              </a:rPr>
              <a:t>Odredi frekvenciju svojeg srca. Brojimo otkucaje u vremenu 10 s. </a:t>
            </a:r>
          </a:p>
          <a:p>
            <a:pPr>
              <a:lnSpc>
                <a:spcPct val="150000"/>
              </a:lnSpc>
              <a:defRPr/>
            </a:pPr>
            <a:r>
              <a:rPr lang="en-US" sz="2800" dirty="0">
                <a:cs typeface="Arial" pitchFamily="34" charset="0"/>
              </a:rPr>
              <a:t>Izbrojili smo 12 otkucaja.</a:t>
            </a:r>
            <a:endParaRPr lang="hr-HR" sz="2800" dirty="0">
              <a:cs typeface="Arial" pitchFamily="34" charset="0"/>
            </a:endParaRP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1241170" y="2673852"/>
            <a:ext cx="44196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sr-Latn-RS" sz="2800" i="1" dirty="0">
                <a:latin typeface="+mn-lt"/>
                <a:cs typeface="Arial" panose="020B0604020202020204" pitchFamily="34" charset="0"/>
              </a:rPr>
              <a:t>Rješenje:</a:t>
            </a:r>
            <a:endParaRPr lang="en-US" altLang="sr-Latn-RS" sz="2400" i="1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sr-Latn-RS" sz="2400" i="1" dirty="0">
                <a:latin typeface="+mn-lt"/>
                <a:cs typeface="Arial" panose="020B0604020202020204" pitchFamily="34" charset="0"/>
              </a:rPr>
              <a:t>	n</a:t>
            </a: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 = 12</a:t>
            </a:r>
          </a:p>
          <a:p>
            <a:pPr>
              <a:lnSpc>
                <a:spcPct val="150000"/>
              </a:lnSpc>
            </a:pPr>
            <a:r>
              <a:rPr lang="en-US" altLang="sr-Latn-RS" sz="2400" i="1" dirty="0">
                <a:latin typeface="+mn-lt"/>
                <a:cs typeface="Arial" panose="020B0604020202020204" pitchFamily="34" charset="0"/>
              </a:rPr>
              <a:t>	t</a:t>
            </a:r>
            <a:r>
              <a:rPr lang="en-US" altLang="sr-Latn-RS" sz="2400" dirty="0">
                <a:latin typeface="+mn-lt"/>
                <a:cs typeface="Arial" panose="020B0604020202020204" pitchFamily="34" charset="0"/>
              </a:rPr>
              <a:t> = 10 s</a:t>
            </a:r>
          </a:p>
          <a:p>
            <a:pPr>
              <a:lnSpc>
                <a:spcPct val="150000"/>
              </a:lnSpc>
            </a:pPr>
            <a:r>
              <a:rPr lang="hr-HR" altLang="sr-Latn-RS" sz="2400" i="1" dirty="0" smtClean="0">
                <a:latin typeface="+mn-lt"/>
                <a:cs typeface="Arial" panose="020B0604020202020204" pitchFamily="34" charset="0"/>
              </a:rPr>
              <a:t>             f = ?</a:t>
            </a:r>
            <a:endParaRPr lang="en-US" altLang="sr-Latn-RS" sz="2400" i="1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sr-Latn-RS" sz="2400" i="1" dirty="0">
                <a:latin typeface="+mn-lt"/>
                <a:cs typeface="Arial" panose="020B0604020202020204" pitchFamily="34" charset="0"/>
              </a:rPr>
              <a:t>	</a:t>
            </a:r>
            <a:endParaRPr lang="en-US" altLang="sr-Latn-RS" sz="2400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sr-Latn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hr-HR" altLang="sr-Latn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sr-Latn-R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275010" y="875763"/>
            <a:ext cx="31295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</a:rPr>
              <a:t>Zadatak </a:t>
            </a:r>
            <a:endParaRPr lang="hr-HR" sz="3200" dirty="0">
              <a:solidFill>
                <a:srgbClr val="000099"/>
              </a:solidFill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426" y="2947751"/>
            <a:ext cx="4315557" cy="2924715"/>
          </a:xfrm>
          <a:prstGeom prst="rect">
            <a:avLst/>
          </a:prstGeom>
        </p:spPr>
      </p:pic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8925012"/>
              </p:ext>
            </p:extLst>
          </p:nvPr>
        </p:nvGraphicFramePr>
        <p:xfrm>
          <a:off x="4024648" y="2991973"/>
          <a:ext cx="1429555" cy="132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Jednadžba" r:id="rId4" imgW="418918" imgH="393529" progId="Equation.3">
                  <p:embed/>
                </p:oleObj>
              </mc:Choice>
              <mc:Fallback>
                <p:oleObj name="Jednadžba" r:id="rId4" imgW="418918" imgH="393529" progId="Equation.3">
                  <p:embed/>
                  <p:pic>
                    <p:nvPicPr>
                      <p:cNvPr id="7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4648" y="2991973"/>
                        <a:ext cx="1429555" cy="13284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niOkvir 4"/>
          <p:cNvSpPr txBox="1"/>
          <p:nvPr/>
        </p:nvSpPr>
        <p:spPr>
          <a:xfrm>
            <a:off x="3880051" y="4659011"/>
            <a:ext cx="2232212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sr-Latn-RS" sz="2400" i="1" dirty="0">
                <a:cs typeface="Arial" panose="020B0604020202020204" pitchFamily="34" charset="0"/>
              </a:rPr>
              <a:t>f</a:t>
            </a:r>
            <a:r>
              <a:rPr lang="en-US" altLang="sr-Latn-RS" sz="2400" dirty="0">
                <a:cs typeface="Arial" panose="020B0604020202020204" pitchFamily="34" charset="0"/>
              </a:rPr>
              <a:t> = 12 / </a:t>
            </a:r>
            <a:r>
              <a:rPr lang="en-US" altLang="sr-Latn-RS" sz="2400" dirty="0" smtClean="0">
                <a:cs typeface="Arial" panose="020B0604020202020204" pitchFamily="34" charset="0"/>
              </a:rPr>
              <a:t>10s</a:t>
            </a:r>
            <a:r>
              <a:rPr lang="en-US" altLang="sr-Latn-RS" sz="2400" i="1" dirty="0">
                <a:cs typeface="Arial" panose="020B0604020202020204" pitchFamily="34" charset="0"/>
              </a:rPr>
              <a:t>	</a:t>
            </a:r>
            <a:r>
              <a:rPr lang="hr-HR" altLang="sr-Latn-RS" sz="2400" i="1" dirty="0">
                <a:cs typeface="Arial" panose="020B0604020202020204" pitchFamily="34" charset="0"/>
              </a:rPr>
              <a:t>                          </a:t>
            </a:r>
            <a:r>
              <a:rPr lang="en-US" altLang="sr-Latn-RS" sz="2400" i="1" dirty="0">
                <a:cs typeface="Arial" panose="020B0604020202020204" pitchFamily="34" charset="0"/>
              </a:rPr>
              <a:t>f</a:t>
            </a:r>
            <a:r>
              <a:rPr lang="en-US" altLang="sr-Latn-RS" sz="2400" dirty="0">
                <a:cs typeface="Arial" panose="020B0604020202020204" pitchFamily="34" charset="0"/>
              </a:rPr>
              <a:t> = 1,2 Hz.</a:t>
            </a:r>
          </a:p>
        </p:txBody>
      </p:sp>
    </p:spTree>
    <p:extLst>
      <p:ext uri="{BB962C8B-B14F-4D97-AF65-F5344CB8AC3E}">
        <p14:creationId xmlns:p14="http://schemas.microsoft.com/office/powerpoint/2010/main" val="208335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555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ični oblačić 3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5" name="Akcijski gumb: Pomoć 4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1082351" y="802951"/>
            <a:ext cx="11558516" cy="94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lef" panose="00000500000000000000" pitchFamily="2" charset="-79"/>
              </a:rPr>
              <a:t>Jeste li razumjeli?</a:t>
            </a:r>
            <a:endParaRPr lang="hr-H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lef" panose="00000500000000000000" pitchFamily="2" charset="-79"/>
            </a:endParaRPr>
          </a:p>
        </p:txBody>
      </p:sp>
      <p:sp>
        <p:nvSpPr>
          <p:cNvPr id="7" name="TextBox 3"/>
          <p:cNvSpPr txBox="1">
            <a:spLocks noGrp="1" noChangeArrowheads="1"/>
          </p:cNvSpPr>
          <p:nvPr>
            <p:ph idx="1"/>
          </p:nvPr>
        </p:nvSpPr>
        <p:spPr bwMode="auto">
          <a:xfrm>
            <a:off x="1082351" y="1743012"/>
            <a:ext cx="7071808" cy="377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Što je valna duljina?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Kako zovemo visinu valnog brijega?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Što je period vala?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Kako nazivamo broj titraja u jednoj sekundi?</a:t>
            </a:r>
          </a:p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dirty="0">
                <a:latin typeface="+mn-lt"/>
                <a:cs typeface="Arial" panose="020B0604020202020204" pitchFamily="34" charset="0"/>
              </a:rPr>
              <a:t>Čemu je jednaka brzina vala?</a:t>
            </a:r>
          </a:p>
        </p:txBody>
      </p:sp>
      <p:sp>
        <p:nvSpPr>
          <p:cNvPr id="9" name="Zvijezda s 5 krakova 8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07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9893" y="955416"/>
            <a:ext cx="9911861" cy="1325563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Klikom na sličicu pristupi kvizu kojim ćeš provjeriti znanje</a:t>
            </a:r>
            <a: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  <a:t>.</a:t>
            </a:r>
            <a:br>
              <a:rPr lang="hr-HR" sz="32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+mn-cs"/>
              </a:rPr>
            </a:br>
            <a:endParaRPr lang="hr-HR" dirty="0"/>
          </a:p>
        </p:txBody>
      </p:sp>
      <p:pic>
        <p:nvPicPr>
          <p:cNvPr id="5122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117" y="2026845"/>
            <a:ext cx="3237257" cy="3237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kstniOkvir 7"/>
          <p:cNvSpPr txBox="1"/>
          <p:nvPr/>
        </p:nvSpPr>
        <p:spPr>
          <a:xfrm>
            <a:off x="4868007" y="2551365"/>
            <a:ext cx="127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0099"/>
                </a:solidFill>
                <a:latin typeface="Consolas" pitchFamily="49" charset="0"/>
                <a:cs typeface="Consolas" pitchFamily="49" charset="0"/>
              </a:rPr>
              <a:t>Kviz A </a:t>
            </a:r>
            <a:endParaRPr lang="hr-HR" b="1" dirty="0">
              <a:solidFill>
                <a:srgbClr val="000099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Obični oblačić 9"/>
          <p:cNvSpPr/>
          <p:nvPr/>
        </p:nvSpPr>
        <p:spPr>
          <a:xfrm>
            <a:off x="10698706" y="98006"/>
            <a:ext cx="1427327" cy="940061"/>
          </a:xfrm>
          <a:prstGeom prst="cloudCallou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1" name="Akcijski gumb: Pomoć 10">
            <a:hlinkClick r:id="" action="ppaction://noaction" highlightClick="1"/>
          </p:cNvPr>
          <p:cNvSpPr/>
          <p:nvPr/>
        </p:nvSpPr>
        <p:spPr>
          <a:xfrm>
            <a:off x="11026253" y="314170"/>
            <a:ext cx="655094" cy="507732"/>
          </a:xfrm>
          <a:prstGeom prst="actionButtonHelp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dirty="0">
              <a:noFill/>
            </a:endParaRPr>
          </a:p>
        </p:txBody>
      </p:sp>
      <p:sp>
        <p:nvSpPr>
          <p:cNvPr id="12" name="Zvijezda s 5 krakova 11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0004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1339403" y="1447801"/>
            <a:ext cx="985233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rgbClr val="000000"/>
                </a:solidFill>
                <a:latin typeface="+mn-lt"/>
              </a:rPr>
              <a:t>Luka  </a:t>
            </a:r>
            <a:r>
              <a:rPr lang="hr-HR" sz="2800" dirty="0">
                <a:solidFill>
                  <a:srgbClr val="000000"/>
                </a:solidFill>
                <a:latin typeface="+mn-lt"/>
              </a:rPr>
              <a:t>se bavi surfanjem i jedva čeka dane velikih valova kako bi uživao u svom omiljenom sportu. </a:t>
            </a:r>
            <a:endParaRPr lang="hr-HR" sz="2800" dirty="0" smtClean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hr-HR" sz="2800" dirty="0" smtClean="0">
                <a:solidFill>
                  <a:srgbClr val="000000"/>
                </a:solidFill>
                <a:latin typeface="+mn-lt"/>
              </a:rPr>
              <a:t>Po </a:t>
            </a:r>
            <a:r>
              <a:rPr lang="hr-HR" sz="2800" dirty="0">
                <a:solidFill>
                  <a:srgbClr val="000000"/>
                </a:solidFill>
                <a:latin typeface="+mn-lt"/>
              </a:rPr>
              <a:t>čemu se veliki valovi razlikuju od malih valova?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387" y="3538820"/>
            <a:ext cx="4662152" cy="2774335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1339403" y="863026"/>
            <a:ext cx="2099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Razmislite! </a:t>
            </a:r>
            <a:endParaRPr lang="hr-HR" sz="32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173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082351" y="882244"/>
            <a:ext cx="30537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Harmonijski val</a:t>
            </a:r>
            <a:endParaRPr lang="en-U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7395694" y="4338250"/>
            <a:ext cx="3708066" cy="131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Valni brjegovi  - izbočine</a:t>
            </a:r>
          </a:p>
          <a:p>
            <a:pPr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Valni dolovi     - udubine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9232" y="1205409"/>
            <a:ext cx="3048000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082351" y="1618198"/>
            <a:ext cx="60654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 smtClean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Harmonijski val </a:t>
            </a:r>
          </a:p>
          <a:p>
            <a:pPr algn="just">
              <a:lnSpc>
                <a:spcPct val="150000"/>
              </a:lnSpc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- p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ravilni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val na površini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vode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 koji u bilo kojem trenutku 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ima 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oblik valovite crte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5366" name="Picture 6" descr="harmonijs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537" y="4063890"/>
            <a:ext cx="43434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vijezda s 5 krakova 6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031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275009" y="837832"/>
            <a:ext cx="87705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Period titranja i frekvencija vala  </a:t>
            </a:r>
            <a:endParaRPr lang="en-U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275009" y="1618198"/>
            <a:ext cx="909248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Period  </a:t>
            </a:r>
            <a:r>
              <a:rPr lang="hr-HR" altLang="sr-Latn-RS" sz="2800" dirty="0" smtClean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titranja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jest</a:t>
            </a:r>
            <a:r>
              <a:rPr lang="hr-HR" altLang="sr-Latn-RS" sz="2800" dirty="0" smtClean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v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rijeme titranja jednog titraja.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Ozna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čujemo ga s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2800" i="1" dirty="0">
                <a:latin typeface="+mn-lt"/>
                <a:cs typeface="Arial" panose="020B0604020202020204" pitchFamily="34" charset="0"/>
              </a:rPr>
              <a:t>T</a:t>
            </a:r>
            <a:r>
              <a:rPr lang="hr-HR" altLang="sr-Latn-RS" sz="2800" i="1" dirty="0" smtClean="0">
                <a:latin typeface="+mn-lt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Jedinica za period je sekunda ( znak s) 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 flipV="1">
            <a:off x="-3629001" y="5981699"/>
            <a:ext cx="2094964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17757"/>
              </p:ext>
            </p:extLst>
          </p:nvPr>
        </p:nvGraphicFramePr>
        <p:xfrm>
          <a:off x="2097948" y="4049053"/>
          <a:ext cx="1330673" cy="1275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Jednadžba" r:id="rId3" imgW="406048" imgH="393359" progId="Equation.3">
                  <p:embed/>
                </p:oleObj>
              </mc:Choice>
              <mc:Fallback>
                <p:oleObj name="Jednadžba" r:id="rId3" imgW="406048" imgH="39335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7948" y="4049053"/>
                        <a:ext cx="1330673" cy="12752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kstniOkvir 9"/>
          <p:cNvSpPr txBox="1"/>
          <p:nvPr/>
        </p:nvSpPr>
        <p:spPr>
          <a:xfrm>
            <a:off x="4701012" y="4221830"/>
            <a:ext cx="3671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t – vrijeme širenja vala </a:t>
            </a:r>
          </a:p>
          <a:p>
            <a:r>
              <a:rPr lang="hr-HR" sz="2800" dirty="0" smtClean="0"/>
              <a:t>n – broj valova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50718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82351" y="609823"/>
            <a:ext cx="10515600" cy="1325563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Frekvencija titranja </a:t>
            </a:r>
            <a:endParaRPr lang="hr-HR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Zvijezda s 5 krakova 3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  <p:sp>
        <p:nvSpPr>
          <p:cNvPr id="5" name="TextBox 2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Frekvencija  </a:t>
            </a:r>
            <a:r>
              <a:rPr lang="hr-HR" altLang="sr-Latn-RS" sz="2800" dirty="0" smtClean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titranja 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je broj titraja izvršenih u jednoj sekundi. 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Oznaka</a:t>
            </a:r>
            <a:r>
              <a:rPr lang="hr-HR" altLang="sr-Latn-RS" sz="2800" i="1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frekvencije </a:t>
            </a:r>
            <a:r>
              <a:rPr lang="hr-HR" altLang="sr-Latn-RS" sz="2800" i="1" dirty="0">
                <a:latin typeface="+mn-lt"/>
                <a:cs typeface="Arial" panose="020B0604020202020204" pitchFamily="34" charset="0"/>
              </a:rPr>
              <a:t>f 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Jedinca frekvencije herc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( znak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 Hz</a:t>
            </a: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)</a:t>
            </a:r>
            <a:endParaRPr lang="hr-HR" altLang="sr-Latn-RS" sz="2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1335849" y="4723128"/>
            <a:ext cx="5820248" cy="1200329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400" dirty="0">
                <a:latin typeface="+mn-lt"/>
                <a:cs typeface="Arial" panose="020B0604020202020204" pitchFamily="34" charset="0"/>
              </a:rPr>
              <a:t>k</a:t>
            </a:r>
            <a:r>
              <a:rPr lang="hr-HR" altLang="sr-Latn-RS" sz="2400" dirty="0" smtClean="0">
                <a:latin typeface="+mn-lt"/>
                <a:cs typeface="Arial" panose="020B0604020202020204" pitchFamily="34" charset="0"/>
              </a:rPr>
              <a:t>iloherc </a:t>
            </a:r>
            <a:r>
              <a:rPr lang="hr-HR" altLang="sr-Latn-RS" sz="2400" dirty="0">
                <a:latin typeface="+mn-lt"/>
                <a:cs typeface="Arial" panose="020B0604020202020204" pitchFamily="34" charset="0"/>
              </a:rPr>
              <a:t>(znak </a:t>
            </a:r>
            <a:r>
              <a:rPr lang="hr-HR" altLang="sr-Latn-RS" sz="2400" b="1" dirty="0">
                <a:latin typeface="+mn-lt"/>
                <a:cs typeface="Arial" panose="020B0604020202020204" pitchFamily="34" charset="0"/>
              </a:rPr>
              <a:t>kHz</a:t>
            </a:r>
            <a:r>
              <a:rPr lang="hr-HR" altLang="sr-Latn-RS" sz="2400" dirty="0">
                <a:latin typeface="+mn-lt"/>
                <a:cs typeface="Arial" panose="020B0604020202020204" pitchFamily="34" charset="0"/>
              </a:rPr>
              <a:t>):       1 kHz = 1 000 Hz</a:t>
            </a:r>
          </a:p>
          <a:p>
            <a:pPr>
              <a:lnSpc>
                <a:spcPct val="150000"/>
              </a:lnSpc>
            </a:pPr>
            <a:r>
              <a:rPr lang="hr-HR" altLang="sr-Latn-RS" sz="2400" dirty="0">
                <a:latin typeface="+mn-lt"/>
                <a:cs typeface="Arial" panose="020B0604020202020204" pitchFamily="34" charset="0"/>
              </a:rPr>
              <a:t>m</a:t>
            </a:r>
            <a:r>
              <a:rPr lang="hr-HR" altLang="sr-Latn-RS" sz="2400" dirty="0" smtClean="0">
                <a:latin typeface="+mn-lt"/>
                <a:cs typeface="Arial" panose="020B0604020202020204" pitchFamily="34" charset="0"/>
              </a:rPr>
              <a:t>egaherc </a:t>
            </a:r>
            <a:r>
              <a:rPr lang="hr-HR" altLang="sr-Latn-RS" sz="2400" dirty="0">
                <a:latin typeface="+mn-lt"/>
                <a:cs typeface="Arial" panose="020B0604020202020204" pitchFamily="34" charset="0"/>
              </a:rPr>
              <a:t>( znak </a:t>
            </a:r>
            <a:r>
              <a:rPr lang="hr-HR" altLang="sr-Latn-RS" sz="2400" b="1" dirty="0">
                <a:latin typeface="+mn-lt"/>
                <a:cs typeface="Arial" panose="020B0604020202020204" pitchFamily="34" charset="0"/>
              </a:rPr>
              <a:t>MHz</a:t>
            </a:r>
            <a:r>
              <a:rPr lang="hr-HR" altLang="sr-Latn-RS" sz="2400" dirty="0">
                <a:latin typeface="+mn-lt"/>
                <a:cs typeface="Arial" panose="020B0604020202020204" pitchFamily="34" charset="0"/>
              </a:rPr>
              <a:t>):  1 MHz= 1 000 000 Hz</a:t>
            </a:r>
            <a:endParaRPr lang="en-US" altLang="sr-Latn-RS" sz="2400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491155"/>
              </p:ext>
            </p:extLst>
          </p:nvPr>
        </p:nvGraphicFramePr>
        <p:xfrm>
          <a:off x="8370532" y="3009474"/>
          <a:ext cx="1429555" cy="132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Jednadžba" r:id="rId3" imgW="418918" imgH="393529" progId="Equation.3">
                  <p:embed/>
                </p:oleObj>
              </mc:Choice>
              <mc:Fallback>
                <p:oleObj name="Jednadžba" r:id="rId3" imgW="418918" imgH="393529" progId="Equation.3">
                  <p:embed/>
                  <p:pic>
                    <p:nvPicPr>
                      <p:cNvPr id="3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70532" y="3009474"/>
                        <a:ext cx="1429555" cy="1328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584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1"/>
          <p:cNvSpPr txBox="1">
            <a:spLocks noChangeArrowheads="1"/>
          </p:cNvSpPr>
          <p:nvPr/>
        </p:nvSpPr>
        <p:spPr bwMode="auto">
          <a:xfrm>
            <a:off x="1454374" y="933034"/>
            <a:ext cx="50617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Veza perioda i frekvencije </a:t>
            </a:r>
            <a:endParaRPr lang="en-US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Zvijezda s 5 krakova 5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  <p:pic>
        <p:nvPicPr>
          <p:cNvPr id="7" name="Picture 2" descr="C:\Users\Hp\Downloads\clapperboard-311792_1280.pn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653" y="937164"/>
            <a:ext cx="1098376" cy="109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/>
          <p:nvPr/>
        </p:nvPicPr>
        <p:blipFill>
          <a:blip r:embed="rId5"/>
          <a:stretch>
            <a:fillRect/>
          </a:stretch>
        </p:blipFill>
        <p:spPr>
          <a:xfrm>
            <a:off x="10595642" y="2071894"/>
            <a:ext cx="1212399" cy="737981"/>
          </a:xfrm>
          <a:prstGeom prst="rect">
            <a:avLst/>
          </a:prstGeom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222780" y="2272554"/>
            <a:ext cx="983936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341440"/>
              </p:ext>
            </p:extLst>
          </p:nvPr>
        </p:nvGraphicFramePr>
        <p:xfrm>
          <a:off x="2244599" y="3358526"/>
          <a:ext cx="2251616" cy="1634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Jednadžba" r:id="rId6" imgW="431613" imgH="393529" progId="Equation.3">
                  <p:embed/>
                </p:oleObj>
              </mc:Choice>
              <mc:Fallback>
                <p:oleObj name="Jednadžba" r:id="rId6" imgW="431613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4599" y="3358526"/>
                        <a:ext cx="2251616" cy="16347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kstniOkvir 3"/>
          <p:cNvSpPr txBox="1"/>
          <p:nvPr/>
        </p:nvSpPr>
        <p:spPr>
          <a:xfrm>
            <a:off x="1483956" y="1897822"/>
            <a:ext cx="8653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Frekvencija </a:t>
            </a:r>
            <a:r>
              <a:rPr lang="hr-HR" sz="2800" i="1" dirty="0" smtClean="0"/>
              <a:t>f</a:t>
            </a:r>
            <a:r>
              <a:rPr lang="hr-HR" sz="2800" dirty="0" smtClean="0"/>
              <a:t> jednaka je recipročnoj vrijednosti perioda </a:t>
            </a:r>
            <a:r>
              <a:rPr lang="hr-HR" sz="2800" i="1" dirty="0" smtClean="0"/>
              <a:t>T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 dirty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089871"/>
              </p:ext>
            </p:extLst>
          </p:nvPr>
        </p:nvGraphicFramePr>
        <p:xfrm>
          <a:off x="7037911" y="3358526"/>
          <a:ext cx="1581654" cy="1519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Jednadžba" r:id="rId8" imgW="431613" imgH="418918" progId="Equation.3">
                  <p:embed/>
                </p:oleObj>
              </mc:Choice>
              <mc:Fallback>
                <p:oleObj name="Jednadžba" r:id="rId8" imgW="431613" imgH="418918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7911" y="3358526"/>
                        <a:ext cx="1581654" cy="15196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Strelica udesno 10"/>
          <p:cNvSpPr/>
          <p:nvPr/>
        </p:nvSpPr>
        <p:spPr>
          <a:xfrm>
            <a:off x="4735871" y="3846461"/>
            <a:ext cx="1963270" cy="629625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7721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330123" y="837832"/>
            <a:ext cx="26884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Valna duljina </a:t>
            </a:r>
            <a:endParaRPr lang="en-U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1330123" y="1551180"/>
            <a:ext cx="1022222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Valna </a:t>
            </a:r>
            <a:r>
              <a:rPr lang="hr-HR" altLang="sr-Latn-RS" sz="2800" dirty="0" smtClean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duljina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jednaka je razmaku 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između dva susjedna </a:t>
            </a:r>
            <a:endParaRPr lang="hr-HR" altLang="sr-Latn-RS" sz="2800" dirty="0" smtClean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valna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brijega ili dola</a:t>
            </a:r>
          </a:p>
          <a:p>
            <a:pPr marL="342900" indent="-3429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Obilježavamo je oznakom </a:t>
            </a:r>
            <a:r>
              <a:rPr lang="el-GR" altLang="sr-Latn-RS" sz="2800" b="1" i="1" dirty="0">
                <a:latin typeface="+mn-lt"/>
                <a:cs typeface="Arial" panose="020B0604020202020204" pitchFamily="34" charset="0"/>
              </a:rPr>
              <a:t>λ</a:t>
            </a:r>
            <a:r>
              <a:rPr lang="hr-HR" altLang="sr-Latn-RS" sz="2800" i="1" dirty="0">
                <a:latin typeface="+mn-lt"/>
                <a:cs typeface="Arial" panose="020B0604020202020204" pitchFamily="34" charset="0"/>
              </a:rPr>
              <a:t> ( grčko slovo lambda)</a:t>
            </a:r>
          </a:p>
          <a:p>
            <a:pPr marL="342900" indent="-3429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Jedinica valne duljine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je</a:t>
            </a:r>
            <a:r>
              <a:rPr lang="en-US" altLang="sr-Latn-RS" sz="2800" dirty="0" smtClean="0">
                <a:latin typeface="+mn-lt"/>
                <a:cs typeface="Arial" panose="020B0604020202020204" pitchFamily="34" charset="0"/>
              </a:rPr>
              <a:t>st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metar.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682" y="4403852"/>
            <a:ext cx="3532037" cy="1822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6409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339403" y="953037"/>
            <a:ext cx="59199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Amplituda vala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 </a:t>
            </a:r>
            <a:endParaRPr lang="en-US" sz="36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339403" y="1599368"/>
            <a:ext cx="8529899" cy="196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hr-HR" sz="2800" dirty="0">
                <a:solidFill>
                  <a:srgbClr val="000099"/>
                </a:solidFill>
                <a:cs typeface="Arial" pitchFamily="34" charset="0"/>
              </a:rPr>
              <a:t>Amplituda </a:t>
            </a:r>
            <a:r>
              <a:rPr lang="hr-HR" sz="2800" dirty="0" smtClean="0">
                <a:solidFill>
                  <a:srgbClr val="000099"/>
                </a:solidFill>
                <a:cs typeface="Arial" pitchFamily="34" charset="0"/>
              </a:rPr>
              <a:t>vala </a:t>
            </a:r>
            <a:r>
              <a:rPr lang="hr-HR" sz="2800" dirty="0" smtClean="0">
                <a:cs typeface="Arial" pitchFamily="34" charset="0"/>
              </a:rPr>
              <a:t>je visina </a:t>
            </a:r>
            <a:r>
              <a:rPr lang="hr-HR" sz="2800" dirty="0">
                <a:cs typeface="Arial" pitchFamily="34" charset="0"/>
              </a:rPr>
              <a:t>valnog brijega ili dubina dola vala</a:t>
            </a:r>
          </a:p>
          <a:p>
            <a:pPr marL="342900" indent="-3429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cs typeface="Arial" pitchFamily="34" charset="0"/>
              </a:rPr>
              <a:t> </a:t>
            </a:r>
            <a:r>
              <a:rPr lang="hr-HR" sz="2800" dirty="0">
                <a:cs typeface="Arial" pitchFamily="34" charset="0"/>
              </a:rPr>
              <a:t>Obilježavamo je </a:t>
            </a:r>
            <a:r>
              <a:rPr lang="en-US" sz="2800" dirty="0">
                <a:cs typeface="Arial" pitchFamily="34" charset="0"/>
              </a:rPr>
              <a:t>s</a:t>
            </a:r>
            <a:r>
              <a:rPr lang="hr-HR" sz="2800" dirty="0">
                <a:cs typeface="Arial" pitchFamily="34" charset="0"/>
              </a:rPr>
              <a:t> </a:t>
            </a:r>
            <a:r>
              <a:rPr lang="hr-HR" sz="2800" i="1" dirty="0">
                <a:cs typeface="Arial" pitchFamily="34" charset="0"/>
              </a:rPr>
              <a:t>A </a:t>
            </a:r>
            <a:endParaRPr lang="hr-HR" sz="2800" i="1" dirty="0" smtClean="0"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SzPct val="70000"/>
              <a:buFont typeface="Wingdings" panose="05000000000000000000" pitchFamily="2" charset="2"/>
              <a:buChar char="§"/>
              <a:defRPr/>
            </a:pPr>
            <a:r>
              <a:rPr lang="hr-HR" sz="2800" dirty="0">
                <a:cs typeface="Arial" pitchFamily="34" charset="0"/>
              </a:rPr>
              <a:t>j</a:t>
            </a:r>
            <a:r>
              <a:rPr lang="hr-HR" sz="2800" dirty="0" smtClean="0">
                <a:cs typeface="Arial" pitchFamily="34" charset="0"/>
              </a:rPr>
              <a:t>edinica amplitude jest  metar.</a:t>
            </a:r>
            <a:endParaRPr lang="hr-HR" sz="2800" dirty="0">
              <a:cs typeface="Arial" pitchFamily="34" charset="0"/>
            </a:endParaRPr>
          </a:p>
        </p:txBody>
      </p:sp>
      <p:pic>
        <p:nvPicPr>
          <p:cNvPr id="17411" name="Picture 1" descr="D:\Sandra - školska ppt\FIZIKA8_U\8_II_34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072" y="4109366"/>
            <a:ext cx="5103386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2718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1313645" y="971867"/>
            <a:ext cx="2515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Brzina   vala </a:t>
            </a:r>
            <a:endParaRPr lang="en-US" sz="36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549006"/>
              </p:ext>
            </p:extLst>
          </p:nvPr>
        </p:nvGraphicFramePr>
        <p:xfrm>
          <a:off x="1689100" y="4083050"/>
          <a:ext cx="275272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Jednadžba" r:id="rId3" imgW="558720" imgH="177480" progId="Equation.3">
                  <p:embed/>
                </p:oleObj>
              </mc:Choice>
              <mc:Fallback>
                <p:oleObj name="Jednadžba" r:id="rId3" imgW="558720" imgH="177480" progId="Equation.3">
                  <p:embed/>
                  <p:pic>
                    <p:nvPicPr>
                      <p:cNvPr id="51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4083050"/>
                        <a:ext cx="2752725" cy="8763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70C0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313645" y="1725769"/>
            <a:ext cx="1020006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Brzina vala jednaka je umnošku valne </a:t>
            </a:r>
            <a:r>
              <a:rPr lang="hr-HR" altLang="sr-Latn-RS" sz="2800" dirty="0" smtClean="0">
                <a:latin typeface="+mn-lt"/>
                <a:cs typeface="Arial" panose="020B0604020202020204" pitchFamily="34" charset="0"/>
              </a:rPr>
              <a:t>duljine i </a:t>
            </a:r>
            <a:r>
              <a:rPr lang="hr-HR" altLang="sr-Latn-RS" sz="2800" dirty="0">
                <a:latin typeface="+mn-lt"/>
                <a:cs typeface="Arial" panose="020B0604020202020204" pitchFamily="34" charset="0"/>
              </a:rPr>
              <a:t>frekvencije vala.</a:t>
            </a:r>
            <a:endParaRPr lang="en-US" altLang="sr-Latn-RS" sz="2800" dirty="0"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sr-Latn-RS" sz="2800" dirty="0">
                <a:latin typeface="+mn-lt"/>
                <a:cs typeface="Arial" panose="020B0604020202020204" pitchFamily="34" charset="0"/>
              </a:rPr>
              <a:t>Brzina vala ovisi o sredstvu kroz koje se val širi. </a:t>
            </a:r>
          </a:p>
        </p:txBody>
      </p:sp>
      <p:sp>
        <p:nvSpPr>
          <p:cNvPr id="5" name="Zvijezda s 5 krakova 4"/>
          <p:cNvSpPr/>
          <p:nvPr/>
        </p:nvSpPr>
        <p:spPr>
          <a:xfrm>
            <a:off x="167951" y="703798"/>
            <a:ext cx="914400" cy="914400"/>
          </a:xfrm>
          <a:prstGeom prst="star5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>
                <a:solidFill>
                  <a:srgbClr val="FCF26A"/>
                </a:solidFill>
                <a:latin typeface="Alef" panose="00000500000000000000" pitchFamily="2" charset="-79"/>
                <a:cs typeface="Alef" panose="00000500000000000000" pitchFamily="2" charset="-79"/>
              </a:rPr>
              <a:t>3</a:t>
            </a:r>
          </a:p>
        </p:txBody>
      </p:sp>
      <p:sp>
        <p:nvSpPr>
          <p:cNvPr id="2" name="Strelica udesno 1"/>
          <p:cNvSpPr/>
          <p:nvPr/>
        </p:nvSpPr>
        <p:spPr>
          <a:xfrm>
            <a:off x="4829577" y="4172755"/>
            <a:ext cx="1584101" cy="579549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662929" y="3849354"/>
            <a:ext cx="2724071" cy="1171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676650"/>
              </p:ext>
            </p:extLst>
          </p:nvPr>
        </p:nvGraphicFramePr>
        <p:xfrm>
          <a:off x="7208293" y="3560872"/>
          <a:ext cx="2426489" cy="1770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Jednadžba" r:id="rId5" imgW="393480" imgH="393480" progId="Equation.3">
                  <p:embed/>
                </p:oleObj>
              </mc:Choice>
              <mc:Fallback>
                <p:oleObj name="Jednadžba" r:id="rId5" imgW="3934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8293" y="3560872"/>
                        <a:ext cx="2426489" cy="177098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755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2" grpId="0" animBg="1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ija3" id="{DABE7C06-3859-4085-A9F7-3DA94A5CA651}" vid="{1EB91ACA-D9B5-428A-AC3D-F5A39C58D1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Prezentacija3</Template>
  <TotalTime>528</TotalTime>
  <Words>318</Words>
  <Application>Microsoft Office PowerPoint</Application>
  <PresentationFormat>Široki zaslon</PresentationFormat>
  <Paragraphs>66</Paragraphs>
  <Slides>12</Slides>
  <Notes>0</Notes>
  <HiddenSlides>0</HiddenSlides>
  <MMClips>0</MMClips>
  <ScaleCrop>false</ScaleCrop>
  <HeadingPairs>
    <vt:vector size="8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20" baseType="lpstr">
      <vt:lpstr>Alef</vt:lpstr>
      <vt:lpstr>Arial</vt:lpstr>
      <vt:lpstr>Calibri</vt:lpstr>
      <vt:lpstr>Calibri Light</vt:lpstr>
      <vt:lpstr>Consolas</vt:lpstr>
      <vt:lpstr>Wingdings</vt:lpstr>
      <vt:lpstr>Tema sustava Office</vt:lpstr>
      <vt:lpstr>Jednadžba</vt:lpstr>
      <vt:lpstr>PowerPoint prezentacija</vt:lpstr>
      <vt:lpstr>PowerPoint prezentacija</vt:lpstr>
      <vt:lpstr>PowerPoint prezentacija</vt:lpstr>
      <vt:lpstr>PowerPoint prezentacija</vt:lpstr>
      <vt:lpstr>Frekvencija titranja 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Klikom na sličicu pristupi kvizu kojim ćeš provjeriti znanje.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Korisnik</dc:creator>
  <cp:lastModifiedBy>Hp</cp:lastModifiedBy>
  <cp:revision>27</cp:revision>
  <dcterms:created xsi:type="dcterms:W3CDTF">2020-09-12T17:39:48Z</dcterms:created>
  <dcterms:modified xsi:type="dcterms:W3CDTF">2020-10-25T18:12:37Z</dcterms:modified>
</cp:coreProperties>
</file>